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Garet Bold" panose="020B0604020202020204" charset="0"/>
      <p:regular r:id="rId14"/>
    </p:embeddedFont>
    <p:embeddedFont>
      <p:font typeface="Glacial Indifference" panose="020B0604020202020204" charset="0"/>
      <p:regular r:id="rId15"/>
    </p:embeddedFont>
    <p:embeddedFont>
      <p:font typeface="League Spartan" panose="020B0604020202020204" charset="0"/>
      <p:regular r:id="rId16"/>
    </p:embeddedFont>
    <p:embeddedFont>
      <p:font typeface="Maharlika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96" b="-829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2088381">
            <a:off x="6234676" y="5034634"/>
            <a:ext cx="7946576" cy="1601596"/>
            <a:chOff x="0" y="0"/>
            <a:chExt cx="3539030" cy="713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39030" cy="713275"/>
            </a:xfrm>
            <a:custGeom>
              <a:avLst/>
              <a:gdLst/>
              <a:ahLst/>
              <a:cxnLst/>
              <a:rect l="l" t="t" r="r" b="b"/>
              <a:pathLst>
                <a:path w="3539030" h="713275">
                  <a:moveTo>
                    <a:pt x="203200" y="0"/>
                  </a:moveTo>
                  <a:lnTo>
                    <a:pt x="3539030" y="0"/>
                  </a:lnTo>
                  <a:lnTo>
                    <a:pt x="3335830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3335830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69839" y="905009"/>
            <a:ext cx="14248619" cy="8476983"/>
            <a:chOff x="0" y="0"/>
            <a:chExt cx="1024652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4652" cy="609600"/>
            </a:xfrm>
            <a:custGeom>
              <a:avLst/>
              <a:gdLst/>
              <a:ahLst/>
              <a:cxnLst/>
              <a:rect l="l" t="t" r="r" b="b"/>
              <a:pathLst>
                <a:path w="1024652" h="609600">
                  <a:moveTo>
                    <a:pt x="821452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024652" y="609600"/>
                  </a:lnTo>
                  <a:lnTo>
                    <a:pt x="821452" y="0"/>
                  </a:lnTo>
                  <a:close/>
                </a:path>
              </a:pathLst>
            </a:custGeom>
            <a:solidFill>
              <a:srgbClr val="3D37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8214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69839" y="7206282"/>
            <a:ext cx="13689960" cy="1554646"/>
            <a:chOff x="0" y="0"/>
            <a:chExt cx="5368038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E9E1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8711618">
            <a:off x="-4404721" y="9273126"/>
            <a:ext cx="7946576" cy="1601596"/>
            <a:chOff x="0" y="0"/>
            <a:chExt cx="3539030" cy="7132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9030" cy="713275"/>
            </a:xfrm>
            <a:custGeom>
              <a:avLst/>
              <a:gdLst/>
              <a:ahLst/>
              <a:cxnLst/>
              <a:rect l="l" t="t" r="r" b="b"/>
              <a:pathLst>
                <a:path w="3539030" h="713275">
                  <a:moveTo>
                    <a:pt x="203200" y="0"/>
                  </a:moveTo>
                  <a:lnTo>
                    <a:pt x="3539030" y="0"/>
                  </a:lnTo>
                  <a:lnTo>
                    <a:pt x="3335830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3335830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960542" y="5835432"/>
            <a:ext cx="14248619" cy="8476983"/>
            <a:chOff x="0" y="0"/>
            <a:chExt cx="1024652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24652" cy="609600"/>
            </a:xfrm>
            <a:custGeom>
              <a:avLst/>
              <a:gdLst/>
              <a:ahLst/>
              <a:cxnLst/>
              <a:rect l="l" t="t" r="r" b="b"/>
              <a:pathLst>
                <a:path w="1024652" h="609600">
                  <a:moveTo>
                    <a:pt x="821452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024652" y="609600"/>
                  </a:lnTo>
                  <a:lnTo>
                    <a:pt x="821452" y="0"/>
                  </a:lnTo>
                  <a:close/>
                </a:path>
              </a:pathLst>
            </a:custGeom>
            <a:solidFill>
              <a:srgbClr val="3D37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8214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-10792952" y="7148428"/>
            <a:ext cx="13689960" cy="1554646"/>
            <a:chOff x="0" y="0"/>
            <a:chExt cx="5368038" cy="60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E9E1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451744" y="2520767"/>
            <a:ext cx="8115300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E9E1D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FROM BOTTLE NECKS TO BREAKTHROUGHS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451744" y="4571782"/>
            <a:ext cx="8115300" cy="126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E9E1DB"/>
                </a:solidFill>
                <a:latin typeface="Maharlika"/>
                <a:ea typeface="Maharlika"/>
                <a:cs typeface="Maharlika"/>
                <a:sym typeface="Maharlika"/>
              </a:rPr>
              <a:t>A First‑Ready, First‑Out Model for CDBG Project Selection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3154530" y="7906728"/>
            <a:ext cx="3350948" cy="537041"/>
            <a:chOff x="0" y="0"/>
            <a:chExt cx="4467931" cy="716055"/>
          </a:xfrm>
        </p:grpSpPr>
        <p:sp>
          <p:nvSpPr>
            <p:cNvPr id="24" name="Freeform 24"/>
            <p:cNvSpPr/>
            <p:nvPr/>
          </p:nvSpPr>
          <p:spPr>
            <a:xfrm>
              <a:off x="2377247" y="26132"/>
              <a:ext cx="2090684" cy="663792"/>
            </a:xfrm>
            <a:custGeom>
              <a:avLst/>
              <a:gdLst/>
              <a:ahLst/>
              <a:cxnLst/>
              <a:rect l="l" t="t" r="r" b="b"/>
              <a:pathLst>
                <a:path w="2090684" h="663792">
                  <a:moveTo>
                    <a:pt x="0" y="0"/>
                  </a:moveTo>
                  <a:lnTo>
                    <a:pt x="2090684" y="0"/>
                  </a:lnTo>
                  <a:lnTo>
                    <a:pt x="2090684" y="663792"/>
                  </a:lnTo>
                  <a:lnTo>
                    <a:pt x="0" y="663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301170" cy="42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1994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341422"/>
              <a:ext cx="2301170" cy="37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5"/>
                </a:lnSpc>
              </a:pPr>
              <a:r>
                <a:rPr lang="en-US" sz="1668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0513310" y="7523439"/>
            <a:ext cx="2447687" cy="920330"/>
          </a:xfrm>
          <a:custGeom>
            <a:avLst/>
            <a:gdLst/>
            <a:ahLst/>
            <a:cxnLst/>
            <a:rect l="l" t="t" r="r" b="b"/>
            <a:pathLst>
              <a:path w="2447687" h="920330">
                <a:moveTo>
                  <a:pt x="0" y="0"/>
                </a:moveTo>
                <a:lnTo>
                  <a:pt x="2447687" y="0"/>
                </a:lnTo>
                <a:lnTo>
                  <a:pt x="2447687" y="920331"/>
                </a:lnTo>
                <a:lnTo>
                  <a:pt x="0" y="920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96" b="-829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930038" y="2329678"/>
            <a:ext cx="28056400" cy="5462703"/>
            <a:chOff x="0" y="0"/>
            <a:chExt cx="2017602" cy="3928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17602" cy="392836"/>
            </a:xfrm>
            <a:custGeom>
              <a:avLst/>
              <a:gdLst/>
              <a:ahLst/>
              <a:cxnLst/>
              <a:rect l="l" t="t" r="r" b="b"/>
              <a:pathLst>
                <a:path w="2017602" h="392836">
                  <a:moveTo>
                    <a:pt x="1814402" y="0"/>
                  </a:moveTo>
                  <a:lnTo>
                    <a:pt x="0" y="0"/>
                  </a:lnTo>
                  <a:lnTo>
                    <a:pt x="203200" y="392836"/>
                  </a:lnTo>
                  <a:lnTo>
                    <a:pt x="2017602" y="392836"/>
                  </a:lnTo>
                  <a:lnTo>
                    <a:pt x="1814402" y="0"/>
                  </a:lnTo>
                  <a:close/>
                </a:path>
              </a:pathLst>
            </a:custGeom>
            <a:solidFill>
              <a:srgbClr val="E9E1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1814402" cy="430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8711618">
            <a:off x="3805212" y="5898680"/>
            <a:ext cx="3155655" cy="1625941"/>
            <a:chOff x="0" y="0"/>
            <a:chExt cx="1384337" cy="713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4337" cy="713275"/>
            </a:xfrm>
            <a:custGeom>
              <a:avLst/>
              <a:gdLst/>
              <a:ahLst/>
              <a:cxnLst/>
              <a:rect l="l" t="t" r="r" b="b"/>
              <a:pathLst>
                <a:path w="1384337" h="713275">
                  <a:moveTo>
                    <a:pt x="203200" y="0"/>
                  </a:moveTo>
                  <a:lnTo>
                    <a:pt x="1384337" y="0"/>
                  </a:lnTo>
                  <a:lnTo>
                    <a:pt x="1181137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D37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1181137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-1241921" y="3041123"/>
            <a:ext cx="9305625" cy="4204754"/>
            <a:chOff x="0" y="0"/>
            <a:chExt cx="1081264" cy="488570"/>
          </a:xfrm>
        </p:grpSpPr>
        <p:sp>
          <p:nvSpPr>
            <p:cNvPr id="10" name="Freeform 10"/>
            <p:cNvSpPr/>
            <p:nvPr/>
          </p:nvSpPr>
          <p:spPr>
            <a:xfrm rot="-5400000">
              <a:off x="296347" y="-296347"/>
              <a:ext cx="488570" cy="1081264"/>
            </a:xfrm>
            <a:custGeom>
              <a:avLst/>
              <a:gdLst/>
              <a:ahLst/>
              <a:cxnLst/>
              <a:rect l="l" t="t" r="r" b="b"/>
              <a:pathLst>
                <a:path w="488570" h="1081264">
                  <a:moveTo>
                    <a:pt x="488570" y="878064"/>
                  </a:moveTo>
                  <a:lnTo>
                    <a:pt x="488570" y="0"/>
                  </a:lnTo>
                  <a:lnTo>
                    <a:pt x="0" y="203200"/>
                  </a:lnTo>
                  <a:lnTo>
                    <a:pt x="0" y="1081264"/>
                  </a:lnTo>
                  <a:lnTo>
                    <a:pt x="488570" y="878064"/>
                  </a:lnTo>
                  <a:close/>
                </a:path>
              </a:pathLst>
            </a:custGeom>
            <a:blipFill>
              <a:blip r:embed="rId3"/>
              <a:stretch>
                <a:fillRect l="-26682" r="-210769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-7142619" y="5143500"/>
            <a:ext cx="13898056" cy="1578278"/>
            <a:chOff x="0" y="0"/>
            <a:chExt cx="5368038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CFA3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-2726437" y="-4425512"/>
            <a:ext cx="9305625" cy="4204754"/>
            <a:chOff x="0" y="0"/>
            <a:chExt cx="1081264" cy="488570"/>
          </a:xfrm>
        </p:grpSpPr>
        <p:sp>
          <p:nvSpPr>
            <p:cNvPr id="15" name="Freeform 15"/>
            <p:cNvSpPr/>
            <p:nvPr/>
          </p:nvSpPr>
          <p:spPr>
            <a:xfrm rot="-5400000">
              <a:off x="296347" y="-296347"/>
              <a:ext cx="488570" cy="1081264"/>
            </a:xfrm>
            <a:custGeom>
              <a:avLst/>
              <a:gdLst/>
              <a:ahLst/>
              <a:cxnLst/>
              <a:rect l="l" t="t" r="r" b="b"/>
              <a:pathLst>
                <a:path w="488570" h="1081264">
                  <a:moveTo>
                    <a:pt x="488570" y="878064"/>
                  </a:moveTo>
                  <a:lnTo>
                    <a:pt x="488570" y="0"/>
                  </a:lnTo>
                  <a:lnTo>
                    <a:pt x="0" y="203200"/>
                  </a:lnTo>
                  <a:lnTo>
                    <a:pt x="0" y="1081264"/>
                  </a:lnTo>
                  <a:lnTo>
                    <a:pt x="488570" y="878064"/>
                  </a:lnTo>
                  <a:close/>
                </a:path>
              </a:pathLst>
            </a:custGeom>
            <a:blipFill>
              <a:blip r:embed="rId3"/>
              <a:stretch>
                <a:fillRect r="-23745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860456" y="10342817"/>
            <a:ext cx="9305625" cy="4204754"/>
            <a:chOff x="0" y="0"/>
            <a:chExt cx="1081264" cy="488570"/>
          </a:xfrm>
        </p:grpSpPr>
        <p:sp>
          <p:nvSpPr>
            <p:cNvPr id="17" name="Freeform 17"/>
            <p:cNvSpPr/>
            <p:nvPr/>
          </p:nvSpPr>
          <p:spPr>
            <a:xfrm rot="-5400000">
              <a:off x="296347" y="-296347"/>
              <a:ext cx="488570" cy="1081264"/>
            </a:xfrm>
            <a:custGeom>
              <a:avLst/>
              <a:gdLst/>
              <a:ahLst/>
              <a:cxnLst/>
              <a:rect l="l" t="t" r="r" b="b"/>
              <a:pathLst>
                <a:path w="488570" h="1081264">
                  <a:moveTo>
                    <a:pt x="488570" y="878064"/>
                  </a:moveTo>
                  <a:lnTo>
                    <a:pt x="488570" y="0"/>
                  </a:lnTo>
                  <a:lnTo>
                    <a:pt x="0" y="203200"/>
                  </a:lnTo>
                  <a:lnTo>
                    <a:pt x="0" y="1081264"/>
                  </a:lnTo>
                  <a:lnTo>
                    <a:pt x="488570" y="878064"/>
                  </a:lnTo>
                  <a:close/>
                </a:path>
              </a:pathLst>
            </a:custGeom>
            <a:blipFill>
              <a:blip r:embed="rId3"/>
              <a:stretch>
                <a:fillRect l="-93576" r="-14387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526748" y="4181175"/>
            <a:ext cx="7165876" cy="253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•Improved CDBG timeliness</a:t>
            </a:r>
          </a:p>
          <a:p>
            <a:pPr algn="l">
              <a:lnSpc>
                <a:spcPts val="2730"/>
              </a:lnSpc>
            </a:pPr>
            <a:endParaRPr lang="en-US" sz="3500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•Faster project starts</a:t>
            </a:r>
          </a:p>
          <a:p>
            <a:pPr algn="l">
              <a:lnSpc>
                <a:spcPts val="2730"/>
              </a:lnSpc>
            </a:pPr>
            <a:endParaRPr lang="en-US" sz="3500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•Readiness is a strategy, not a barrier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60073" y="2870179"/>
            <a:ext cx="1029922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6657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RESULTS &amp; KEY TAKEAWAY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754822" y="8489995"/>
            <a:ext cx="3350948" cy="537041"/>
            <a:chOff x="0" y="0"/>
            <a:chExt cx="4467931" cy="716055"/>
          </a:xfrm>
        </p:grpSpPr>
        <p:sp>
          <p:nvSpPr>
            <p:cNvPr id="21" name="Freeform 21"/>
            <p:cNvSpPr/>
            <p:nvPr/>
          </p:nvSpPr>
          <p:spPr>
            <a:xfrm>
              <a:off x="2377247" y="26132"/>
              <a:ext cx="2090684" cy="663792"/>
            </a:xfrm>
            <a:custGeom>
              <a:avLst/>
              <a:gdLst/>
              <a:ahLst/>
              <a:cxnLst/>
              <a:rect l="l" t="t" r="r" b="b"/>
              <a:pathLst>
                <a:path w="2090684" h="663792">
                  <a:moveTo>
                    <a:pt x="0" y="0"/>
                  </a:moveTo>
                  <a:lnTo>
                    <a:pt x="2090684" y="0"/>
                  </a:lnTo>
                  <a:lnTo>
                    <a:pt x="2090684" y="663792"/>
                  </a:lnTo>
                  <a:lnTo>
                    <a:pt x="0" y="663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2301170" cy="42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1994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41422"/>
              <a:ext cx="2301170" cy="37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5"/>
                </a:lnSpc>
              </a:pPr>
              <a:r>
                <a:rPr lang="en-US" sz="1668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9113602" y="8106706"/>
            <a:ext cx="2447687" cy="920330"/>
          </a:xfrm>
          <a:custGeom>
            <a:avLst/>
            <a:gdLst/>
            <a:ahLst/>
            <a:cxnLst/>
            <a:rect l="l" t="t" r="r" b="b"/>
            <a:pathLst>
              <a:path w="2447687" h="920330">
                <a:moveTo>
                  <a:pt x="0" y="0"/>
                </a:moveTo>
                <a:lnTo>
                  <a:pt x="2447687" y="0"/>
                </a:lnTo>
                <a:lnTo>
                  <a:pt x="2447687" y="920330"/>
                </a:lnTo>
                <a:lnTo>
                  <a:pt x="0" y="920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93483" y="3108645"/>
            <a:ext cx="4060591" cy="4069068"/>
          </a:xfrm>
          <a:custGeom>
            <a:avLst/>
            <a:gdLst/>
            <a:ahLst/>
            <a:cxnLst/>
            <a:rect l="l" t="t" r="r" b="b"/>
            <a:pathLst>
              <a:path w="4060591" h="4069068">
                <a:moveTo>
                  <a:pt x="0" y="0"/>
                </a:moveTo>
                <a:lnTo>
                  <a:pt x="4060591" y="0"/>
                </a:lnTo>
                <a:lnTo>
                  <a:pt x="4060591" y="4069069"/>
                </a:lnTo>
                <a:lnTo>
                  <a:pt x="0" y="4069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42505" y="6264634"/>
            <a:ext cx="2825597" cy="913079"/>
          </a:xfrm>
          <a:custGeom>
            <a:avLst/>
            <a:gdLst/>
            <a:ahLst/>
            <a:cxnLst/>
            <a:rect l="l" t="t" r="r" b="b"/>
            <a:pathLst>
              <a:path w="2825597" h="913079">
                <a:moveTo>
                  <a:pt x="0" y="0"/>
                </a:moveTo>
                <a:lnTo>
                  <a:pt x="2825597" y="0"/>
                </a:lnTo>
                <a:lnTo>
                  <a:pt x="2825597" y="913080"/>
                </a:lnTo>
                <a:lnTo>
                  <a:pt x="0" y="913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966" b="-711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707028" y="1711325"/>
            <a:ext cx="8873944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Director, Community Reinvestment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97193" y="923925"/>
            <a:ext cx="1429361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6657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ROBERT SCOTT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789136" y="8351898"/>
            <a:ext cx="3350948" cy="537041"/>
            <a:chOff x="0" y="0"/>
            <a:chExt cx="4467931" cy="716055"/>
          </a:xfrm>
        </p:grpSpPr>
        <p:sp>
          <p:nvSpPr>
            <p:cNvPr id="7" name="Freeform 7"/>
            <p:cNvSpPr/>
            <p:nvPr/>
          </p:nvSpPr>
          <p:spPr>
            <a:xfrm>
              <a:off x="2377247" y="26132"/>
              <a:ext cx="2090684" cy="663792"/>
            </a:xfrm>
            <a:custGeom>
              <a:avLst/>
              <a:gdLst/>
              <a:ahLst/>
              <a:cxnLst/>
              <a:rect l="l" t="t" r="r" b="b"/>
              <a:pathLst>
                <a:path w="2090684" h="663792">
                  <a:moveTo>
                    <a:pt x="0" y="0"/>
                  </a:moveTo>
                  <a:lnTo>
                    <a:pt x="2090684" y="0"/>
                  </a:lnTo>
                  <a:lnTo>
                    <a:pt x="2090684" y="663792"/>
                  </a:lnTo>
                  <a:lnTo>
                    <a:pt x="0" y="663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301170" cy="42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1994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41422"/>
              <a:ext cx="2301170" cy="37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5"/>
                </a:lnSpc>
              </a:pPr>
              <a:r>
                <a:rPr lang="en-US" sz="1668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147916" y="7968609"/>
            <a:ext cx="2447687" cy="920330"/>
          </a:xfrm>
          <a:custGeom>
            <a:avLst/>
            <a:gdLst/>
            <a:ahLst/>
            <a:cxnLst/>
            <a:rect l="l" t="t" r="r" b="b"/>
            <a:pathLst>
              <a:path w="2447687" h="920330">
                <a:moveTo>
                  <a:pt x="0" y="0"/>
                </a:moveTo>
                <a:lnTo>
                  <a:pt x="2447687" y="0"/>
                </a:lnTo>
                <a:lnTo>
                  <a:pt x="2447687" y="920330"/>
                </a:lnTo>
                <a:lnTo>
                  <a:pt x="0" y="920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2088381">
            <a:off x="12276481" y="-287566"/>
            <a:ext cx="6791151" cy="1601596"/>
            <a:chOff x="0" y="0"/>
            <a:chExt cx="3024458" cy="7132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24458" cy="713275"/>
            </a:xfrm>
            <a:custGeom>
              <a:avLst/>
              <a:gdLst/>
              <a:ahLst/>
              <a:cxnLst/>
              <a:rect l="l" t="t" r="r" b="b"/>
              <a:pathLst>
                <a:path w="3024458" h="713275">
                  <a:moveTo>
                    <a:pt x="203200" y="0"/>
                  </a:moveTo>
                  <a:lnTo>
                    <a:pt x="3024458" y="0"/>
                  </a:lnTo>
                  <a:lnTo>
                    <a:pt x="2821258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821258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808283" y="1554320"/>
            <a:ext cx="13689960" cy="1554646"/>
            <a:chOff x="0" y="0"/>
            <a:chExt cx="5368038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CFA3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8711618">
            <a:off x="-1295499" y="8972971"/>
            <a:ext cx="6791151" cy="1601596"/>
            <a:chOff x="0" y="0"/>
            <a:chExt cx="3024458" cy="7132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24458" cy="713275"/>
            </a:xfrm>
            <a:custGeom>
              <a:avLst/>
              <a:gdLst/>
              <a:ahLst/>
              <a:cxnLst/>
              <a:rect l="l" t="t" r="r" b="b"/>
              <a:pathLst>
                <a:path w="3024458" h="713275">
                  <a:moveTo>
                    <a:pt x="203200" y="0"/>
                  </a:moveTo>
                  <a:lnTo>
                    <a:pt x="3024458" y="0"/>
                  </a:lnTo>
                  <a:lnTo>
                    <a:pt x="2821258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821258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-8726111" y="7178034"/>
            <a:ext cx="13689960" cy="1554646"/>
            <a:chOff x="0" y="0"/>
            <a:chExt cx="5368038" cy="6096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CFA3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247" y="2800802"/>
            <a:ext cx="3694112" cy="36941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96" b="-829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2088381">
            <a:off x="6234676" y="5034634"/>
            <a:ext cx="7946576" cy="1601596"/>
            <a:chOff x="0" y="0"/>
            <a:chExt cx="3539030" cy="713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39030" cy="713275"/>
            </a:xfrm>
            <a:custGeom>
              <a:avLst/>
              <a:gdLst/>
              <a:ahLst/>
              <a:cxnLst/>
              <a:rect l="l" t="t" r="r" b="b"/>
              <a:pathLst>
                <a:path w="3539030" h="713275">
                  <a:moveTo>
                    <a:pt x="203200" y="0"/>
                  </a:moveTo>
                  <a:lnTo>
                    <a:pt x="3539030" y="0"/>
                  </a:lnTo>
                  <a:lnTo>
                    <a:pt x="3335830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3335830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69839" y="905009"/>
            <a:ext cx="14248619" cy="8476983"/>
            <a:chOff x="0" y="0"/>
            <a:chExt cx="1024652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4652" cy="609600"/>
            </a:xfrm>
            <a:custGeom>
              <a:avLst/>
              <a:gdLst/>
              <a:ahLst/>
              <a:cxnLst/>
              <a:rect l="l" t="t" r="r" b="b"/>
              <a:pathLst>
                <a:path w="1024652" h="609600">
                  <a:moveTo>
                    <a:pt x="821452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024652" y="609600"/>
                  </a:lnTo>
                  <a:lnTo>
                    <a:pt x="821452" y="0"/>
                  </a:lnTo>
                  <a:close/>
                </a:path>
              </a:pathLst>
            </a:custGeom>
            <a:solidFill>
              <a:srgbClr val="3D37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8214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69839" y="7206282"/>
            <a:ext cx="13689960" cy="1554646"/>
            <a:chOff x="0" y="0"/>
            <a:chExt cx="5368038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E9E1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8711618">
            <a:off x="-4404721" y="9273126"/>
            <a:ext cx="7946576" cy="1601596"/>
            <a:chOff x="0" y="0"/>
            <a:chExt cx="3539030" cy="7132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9030" cy="713275"/>
            </a:xfrm>
            <a:custGeom>
              <a:avLst/>
              <a:gdLst/>
              <a:ahLst/>
              <a:cxnLst/>
              <a:rect l="l" t="t" r="r" b="b"/>
              <a:pathLst>
                <a:path w="3539030" h="713275">
                  <a:moveTo>
                    <a:pt x="203200" y="0"/>
                  </a:moveTo>
                  <a:lnTo>
                    <a:pt x="3539030" y="0"/>
                  </a:lnTo>
                  <a:lnTo>
                    <a:pt x="3335830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3335830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0960542" y="5835432"/>
            <a:ext cx="14248619" cy="8476983"/>
            <a:chOff x="0" y="0"/>
            <a:chExt cx="1024652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24652" cy="609600"/>
            </a:xfrm>
            <a:custGeom>
              <a:avLst/>
              <a:gdLst/>
              <a:ahLst/>
              <a:cxnLst/>
              <a:rect l="l" t="t" r="r" b="b"/>
              <a:pathLst>
                <a:path w="1024652" h="609600">
                  <a:moveTo>
                    <a:pt x="821452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024652" y="609600"/>
                  </a:lnTo>
                  <a:lnTo>
                    <a:pt x="821452" y="0"/>
                  </a:lnTo>
                  <a:close/>
                </a:path>
              </a:pathLst>
            </a:custGeom>
            <a:solidFill>
              <a:srgbClr val="3D37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8214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-10792952" y="7148428"/>
            <a:ext cx="13689960" cy="1554646"/>
            <a:chOff x="0" y="0"/>
            <a:chExt cx="5368038" cy="60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E9E1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144000" y="1786069"/>
            <a:ext cx="8115300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E9E1D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 YOU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3359955" y="7906728"/>
            <a:ext cx="3350948" cy="537041"/>
            <a:chOff x="0" y="0"/>
            <a:chExt cx="4467931" cy="716055"/>
          </a:xfrm>
        </p:grpSpPr>
        <p:sp>
          <p:nvSpPr>
            <p:cNvPr id="23" name="Freeform 23"/>
            <p:cNvSpPr/>
            <p:nvPr/>
          </p:nvSpPr>
          <p:spPr>
            <a:xfrm>
              <a:off x="2377247" y="26132"/>
              <a:ext cx="2090684" cy="663792"/>
            </a:xfrm>
            <a:custGeom>
              <a:avLst/>
              <a:gdLst/>
              <a:ahLst/>
              <a:cxnLst/>
              <a:rect l="l" t="t" r="r" b="b"/>
              <a:pathLst>
                <a:path w="2090684" h="663792">
                  <a:moveTo>
                    <a:pt x="0" y="0"/>
                  </a:moveTo>
                  <a:lnTo>
                    <a:pt x="2090684" y="0"/>
                  </a:lnTo>
                  <a:lnTo>
                    <a:pt x="2090684" y="663792"/>
                  </a:lnTo>
                  <a:lnTo>
                    <a:pt x="0" y="663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2301170" cy="42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1994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341422"/>
              <a:ext cx="2301170" cy="37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5"/>
                </a:lnSpc>
              </a:pPr>
              <a:r>
                <a:rPr lang="en-US" sz="1668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0718735" y="7523439"/>
            <a:ext cx="2447687" cy="920330"/>
          </a:xfrm>
          <a:custGeom>
            <a:avLst/>
            <a:gdLst/>
            <a:ahLst/>
            <a:cxnLst/>
            <a:rect l="l" t="t" r="r" b="b"/>
            <a:pathLst>
              <a:path w="2447687" h="920330">
                <a:moveTo>
                  <a:pt x="0" y="0"/>
                </a:moveTo>
                <a:lnTo>
                  <a:pt x="2447687" y="0"/>
                </a:lnTo>
                <a:lnTo>
                  <a:pt x="2447687" y="920331"/>
                </a:lnTo>
                <a:lnTo>
                  <a:pt x="0" y="920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9337533" y="4839683"/>
            <a:ext cx="8115300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E9E1D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QUESTIONS?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337533" y="3312876"/>
            <a:ext cx="8115300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E9E1D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&amp;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89136" y="9641589"/>
            <a:ext cx="3350948" cy="537041"/>
            <a:chOff x="0" y="0"/>
            <a:chExt cx="4467931" cy="716055"/>
          </a:xfrm>
        </p:grpSpPr>
        <p:sp>
          <p:nvSpPr>
            <p:cNvPr id="3" name="Freeform 3"/>
            <p:cNvSpPr/>
            <p:nvPr/>
          </p:nvSpPr>
          <p:spPr>
            <a:xfrm>
              <a:off x="2377247" y="26132"/>
              <a:ext cx="2090684" cy="663792"/>
            </a:xfrm>
            <a:custGeom>
              <a:avLst/>
              <a:gdLst/>
              <a:ahLst/>
              <a:cxnLst/>
              <a:rect l="l" t="t" r="r" b="b"/>
              <a:pathLst>
                <a:path w="2090684" h="663792">
                  <a:moveTo>
                    <a:pt x="0" y="0"/>
                  </a:moveTo>
                  <a:lnTo>
                    <a:pt x="2090684" y="0"/>
                  </a:lnTo>
                  <a:lnTo>
                    <a:pt x="2090684" y="663792"/>
                  </a:lnTo>
                  <a:lnTo>
                    <a:pt x="0" y="663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301170" cy="42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1994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41422"/>
              <a:ext cx="2301170" cy="37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5"/>
                </a:lnSpc>
              </a:pPr>
              <a:r>
                <a:rPr lang="en-US" sz="1668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6147916" y="9258300"/>
            <a:ext cx="2447687" cy="920330"/>
          </a:xfrm>
          <a:custGeom>
            <a:avLst/>
            <a:gdLst/>
            <a:ahLst/>
            <a:cxnLst/>
            <a:rect l="l" t="t" r="r" b="b"/>
            <a:pathLst>
              <a:path w="2447687" h="920330">
                <a:moveTo>
                  <a:pt x="0" y="0"/>
                </a:moveTo>
                <a:lnTo>
                  <a:pt x="2447687" y="0"/>
                </a:lnTo>
                <a:lnTo>
                  <a:pt x="2447687" y="920330"/>
                </a:lnTo>
                <a:lnTo>
                  <a:pt x="0" y="920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5546527"/>
            <a:ext cx="3766325" cy="2123266"/>
          </a:xfrm>
          <a:custGeom>
            <a:avLst/>
            <a:gdLst/>
            <a:ahLst/>
            <a:cxnLst/>
            <a:rect l="l" t="t" r="r" b="b"/>
            <a:pathLst>
              <a:path w="3766325" h="2123266">
                <a:moveTo>
                  <a:pt x="0" y="0"/>
                </a:moveTo>
                <a:lnTo>
                  <a:pt x="3766325" y="0"/>
                </a:lnTo>
                <a:lnTo>
                  <a:pt x="3766325" y="2123266"/>
                </a:lnTo>
                <a:lnTo>
                  <a:pt x="0" y="212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7310491"/>
            <a:ext cx="3498834" cy="1947809"/>
          </a:xfrm>
          <a:custGeom>
            <a:avLst/>
            <a:gdLst/>
            <a:ahLst/>
            <a:cxnLst/>
            <a:rect l="l" t="t" r="r" b="b"/>
            <a:pathLst>
              <a:path w="3498834" h="1947809">
                <a:moveTo>
                  <a:pt x="0" y="0"/>
                </a:moveTo>
                <a:lnTo>
                  <a:pt x="3498834" y="0"/>
                </a:lnTo>
                <a:lnTo>
                  <a:pt x="3498834" y="1947809"/>
                </a:lnTo>
                <a:lnTo>
                  <a:pt x="0" y="1947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6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978463" y="2170032"/>
            <a:ext cx="7280837" cy="3229127"/>
          </a:xfrm>
          <a:custGeom>
            <a:avLst/>
            <a:gdLst/>
            <a:ahLst/>
            <a:cxnLst/>
            <a:rect l="l" t="t" r="r" b="b"/>
            <a:pathLst>
              <a:path w="7280837" h="3229127">
                <a:moveTo>
                  <a:pt x="0" y="0"/>
                </a:moveTo>
                <a:lnTo>
                  <a:pt x="7280837" y="0"/>
                </a:lnTo>
                <a:lnTo>
                  <a:pt x="7280837" y="3229127"/>
                </a:lnTo>
                <a:lnTo>
                  <a:pt x="0" y="32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6905" b="-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58035" y="5546527"/>
            <a:ext cx="3379763" cy="1839030"/>
          </a:xfrm>
          <a:custGeom>
            <a:avLst/>
            <a:gdLst/>
            <a:ahLst/>
            <a:cxnLst/>
            <a:rect l="l" t="t" r="r" b="b"/>
            <a:pathLst>
              <a:path w="3379763" h="1839030">
                <a:moveTo>
                  <a:pt x="0" y="0"/>
                </a:moveTo>
                <a:lnTo>
                  <a:pt x="3379762" y="0"/>
                </a:lnTo>
                <a:lnTo>
                  <a:pt x="3379762" y="1839030"/>
                </a:lnTo>
                <a:lnTo>
                  <a:pt x="0" y="18390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6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498736" y="5546527"/>
            <a:ext cx="2760564" cy="2286092"/>
          </a:xfrm>
          <a:custGeom>
            <a:avLst/>
            <a:gdLst/>
            <a:ahLst/>
            <a:cxnLst/>
            <a:rect l="l" t="t" r="r" b="b"/>
            <a:pathLst>
              <a:path w="2760564" h="2286092">
                <a:moveTo>
                  <a:pt x="0" y="0"/>
                </a:moveTo>
                <a:lnTo>
                  <a:pt x="2760564" y="0"/>
                </a:lnTo>
                <a:lnTo>
                  <a:pt x="2760564" y="2286092"/>
                </a:lnTo>
                <a:lnTo>
                  <a:pt x="0" y="22860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58035" y="7310491"/>
            <a:ext cx="3379763" cy="1947809"/>
          </a:xfrm>
          <a:custGeom>
            <a:avLst/>
            <a:gdLst/>
            <a:ahLst/>
            <a:cxnLst/>
            <a:rect l="l" t="t" r="r" b="b"/>
            <a:pathLst>
              <a:path w="3379763" h="1947809">
                <a:moveTo>
                  <a:pt x="0" y="0"/>
                </a:moveTo>
                <a:lnTo>
                  <a:pt x="3379762" y="0"/>
                </a:lnTo>
                <a:lnTo>
                  <a:pt x="3379762" y="1947809"/>
                </a:lnTo>
                <a:lnTo>
                  <a:pt x="0" y="19478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4820" r="-36421" b="-228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167858" y="5680905"/>
            <a:ext cx="9091442" cy="322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Median Household Income: $58,073</a:t>
            </a:r>
          </a:p>
          <a:p>
            <a:pPr algn="just">
              <a:lnSpc>
                <a:spcPts val="1500"/>
              </a:lnSpc>
            </a:pPr>
            <a:endParaRPr lang="en-US" sz="3000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Persons in Poverty: 19%</a:t>
            </a:r>
          </a:p>
          <a:p>
            <a:pPr algn="just">
              <a:lnSpc>
                <a:spcPts val="1500"/>
              </a:lnSpc>
            </a:pPr>
            <a:endParaRPr lang="en-US" sz="3000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Bachelor's Degree or Higher: 30.5%</a:t>
            </a:r>
          </a:p>
          <a:p>
            <a:pPr algn="just">
              <a:lnSpc>
                <a:spcPts val="1500"/>
              </a:lnSpc>
            </a:pPr>
            <a:endParaRPr lang="en-US" sz="3000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Midsize Entitlement Community: Receives CDBG, HOME, and ESG</a:t>
            </a:r>
          </a:p>
        </p:txBody>
      </p:sp>
      <p:grpSp>
        <p:nvGrpSpPr>
          <p:cNvPr id="14" name="Group 14"/>
          <p:cNvGrpSpPr/>
          <p:nvPr/>
        </p:nvGrpSpPr>
        <p:grpSpPr>
          <a:xfrm rot="-10800000">
            <a:off x="2194972" y="239561"/>
            <a:ext cx="13898056" cy="1578278"/>
            <a:chOff x="0" y="0"/>
            <a:chExt cx="5368038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CFA3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997193" y="573007"/>
            <a:ext cx="1429361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3D37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COLUMBUS, GA DEMOGRAPHY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2232021"/>
            <a:ext cx="8949763" cy="303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2nd largest City in the State of Georgia: 201,830</a:t>
            </a:r>
          </a:p>
          <a:p>
            <a:pPr algn="just">
              <a:lnSpc>
                <a:spcPts val="1500"/>
              </a:lnSpc>
            </a:pPr>
            <a:endParaRPr lang="en-US" sz="3000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Three Largest Racial/Ethnic Groups (2024): </a:t>
            </a:r>
          </a:p>
          <a:p>
            <a:pPr algn="just">
              <a:lnSpc>
                <a:spcPts val="1500"/>
              </a:lnSpc>
            </a:pPr>
            <a:endParaRPr lang="en-US" sz="3000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-47% Black or African American alone (Non-Hispanic)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-38.1% White alone (Non-Hispanic)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-8.5% Hispanic or Latino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088381">
            <a:off x="8326003" y="4918073"/>
            <a:ext cx="6791151" cy="1601596"/>
            <a:chOff x="0" y="0"/>
            <a:chExt cx="3024458" cy="7132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4458" cy="713275"/>
            </a:xfrm>
            <a:custGeom>
              <a:avLst/>
              <a:gdLst/>
              <a:ahLst/>
              <a:cxnLst/>
              <a:rect l="l" t="t" r="r" b="b"/>
              <a:pathLst>
                <a:path w="3024458" h="713275">
                  <a:moveTo>
                    <a:pt x="203200" y="0"/>
                  </a:moveTo>
                  <a:lnTo>
                    <a:pt x="3024458" y="0"/>
                  </a:lnTo>
                  <a:lnTo>
                    <a:pt x="2821258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821258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0988801" y="1086435"/>
            <a:ext cx="6032466" cy="7804385"/>
            <a:chOff x="0" y="0"/>
            <a:chExt cx="700940" cy="906828"/>
          </a:xfrm>
        </p:grpSpPr>
        <p:sp>
          <p:nvSpPr>
            <p:cNvPr id="6" name="Freeform 6"/>
            <p:cNvSpPr/>
            <p:nvPr/>
          </p:nvSpPr>
          <p:spPr>
            <a:xfrm rot="-5400000">
              <a:off x="-102944" y="102944"/>
              <a:ext cx="906828" cy="700940"/>
            </a:xfrm>
            <a:custGeom>
              <a:avLst/>
              <a:gdLst/>
              <a:ahLst/>
              <a:cxnLst/>
              <a:rect l="l" t="t" r="r" b="b"/>
              <a:pathLst>
                <a:path w="906828" h="700940">
                  <a:moveTo>
                    <a:pt x="906828" y="497740"/>
                  </a:moveTo>
                  <a:lnTo>
                    <a:pt x="906828" y="0"/>
                  </a:lnTo>
                  <a:lnTo>
                    <a:pt x="0" y="203200"/>
                  </a:lnTo>
                  <a:lnTo>
                    <a:pt x="0" y="700940"/>
                  </a:lnTo>
                  <a:lnTo>
                    <a:pt x="906828" y="497740"/>
                  </a:lnTo>
                  <a:close/>
                </a:path>
              </a:pathLst>
            </a:custGeom>
            <a:blipFill>
              <a:blip r:embed="rId2"/>
              <a:stretch>
                <a:fillRect l="-404" t="-12067" r="-49688" b="-1730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2607538" y="-4174702"/>
            <a:ext cx="6032466" cy="7804385"/>
            <a:chOff x="0" y="0"/>
            <a:chExt cx="700940" cy="906828"/>
          </a:xfrm>
        </p:grpSpPr>
        <p:sp>
          <p:nvSpPr>
            <p:cNvPr id="8" name="Freeform 8"/>
            <p:cNvSpPr/>
            <p:nvPr/>
          </p:nvSpPr>
          <p:spPr>
            <a:xfrm rot="-5400000">
              <a:off x="-102944" y="102944"/>
              <a:ext cx="906828" cy="700940"/>
            </a:xfrm>
            <a:custGeom>
              <a:avLst/>
              <a:gdLst/>
              <a:ahLst/>
              <a:cxnLst/>
              <a:rect l="l" t="t" r="r" b="b"/>
              <a:pathLst>
                <a:path w="906828" h="700940">
                  <a:moveTo>
                    <a:pt x="906828" y="497740"/>
                  </a:moveTo>
                  <a:lnTo>
                    <a:pt x="906828" y="0"/>
                  </a:lnTo>
                  <a:lnTo>
                    <a:pt x="0" y="203200"/>
                  </a:lnTo>
                  <a:lnTo>
                    <a:pt x="0" y="700940"/>
                  </a:lnTo>
                  <a:lnTo>
                    <a:pt x="906828" y="497740"/>
                  </a:lnTo>
                  <a:close/>
                </a:path>
              </a:pathLst>
            </a:custGeom>
            <a:blipFill>
              <a:blip r:embed="rId2"/>
              <a:stretch>
                <a:fillRect l="-607" t="-785" r="-49486" b="-2858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57805" y="6759959"/>
            <a:ext cx="13689960" cy="1554646"/>
            <a:chOff x="0" y="0"/>
            <a:chExt cx="5368038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CFA3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16261966" y="5356107"/>
            <a:ext cx="6032466" cy="7804385"/>
            <a:chOff x="0" y="0"/>
            <a:chExt cx="700940" cy="906828"/>
          </a:xfrm>
        </p:grpSpPr>
        <p:sp>
          <p:nvSpPr>
            <p:cNvPr id="13" name="Freeform 13"/>
            <p:cNvSpPr/>
            <p:nvPr/>
          </p:nvSpPr>
          <p:spPr>
            <a:xfrm rot="-5400000">
              <a:off x="-102944" y="102944"/>
              <a:ext cx="906828" cy="700940"/>
            </a:xfrm>
            <a:custGeom>
              <a:avLst/>
              <a:gdLst/>
              <a:ahLst/>
              <a:cxnLst/>
              <a:rect l="l" t="t" r="r" b="b"/>
              <a:pathLst>
                <a:path w="906828" h="700940">
                  <a:moveTo>
                    <a:pt x="906828" y="497740"/>
                  </a:moveTo>
                  <a:lnTo>
                    <a:pt x="906828" y="0"/>
                  </a:lnTo>
                  <a:lnTo>
                    <a:pt x="0" y="203200"/>
                  </a:lnTo>
                  <a:lnTo>
                    <a:pt x="0" y="700940"/>
                  </a:lnTo>
                  <a:lnTo>
                    <a:pt x="906828" y="497740"/>
                  </a:lnTo>
                  <a:close/>
                </a:path>
              </a:pathLst>
            </a:custGeom>
            <a:blipFill>
              <a:blip r:embed="rId2"/>
              <a:stretch>
                <a:fillRect t="-11001" r="-50093" b="-1837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8711618">
            <a:off x="13258" y="9631219"/>
            <a:ext cx="5561336" cy="1311561"/>
            <a:chOff x="0" y="0"/>
            <a:chExt cx="3024458" cy="7132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24458" cy="713275"/>
            </a:xfrm>
            <a:custGeom>
              <a:avLst/>
              <a:gdLst/>
              <a:ahLst/>
              <a:cxnLst/>
              <a:rect l="l" t="t" r="r" b="b"/>
              <a:pathLst>
                <a:path w="3024458" h="713275">
                  <a:moveTo>
                    <a:pt x="203200" y="0"/>
                  </a:moveTo>
                  <a:lnTo>
                    <a:pt x="3024458" y="0"/>
                  </a:lnTo>
                  <a:lnTo>
                    <a:pt x="2821258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821258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-6071738" y="8161329"/>
            <a:ext cx="11210834" cy="1273114"/>
            <a:chOff x="0" y="0"/>
            <a:chExt cx="5368038" cy="609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CFA3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747977" y="9357567"/>
            <a:ext cx="3350948" cy="537041"/>
            <a:chOff x="0" y="0"/>
            <a:chExt cx="4467931" cy="716055"/>
          </a:xfrm>
        </p:grpSpPr>
        <p:sp>
          <p:nvSpPr>
            <p:cNvPr id="21" name="Freeform 21"/>
            <p:cNvSpPr/>
            <p:nvPr/>
          </p:nvSpPr>
          <p:spPr>
            <a:xfrm>
              <a:off x="2377247" y="26132"/>
              <a:ext cx="2090684" cy="663792"/>
            </a:xfrm>
            <a:custGeom>
              <a:avLst/>
              <a:gdLst/>
              <a:ahLst/>
              <a:cxnLst/>
              <a:rect l="l" t="t" r="r" b="b"/>
              <a:pathLst>
                <a:path w="2090684" h="663792">
                  <a:moveTo>
                    <a:pt x="0" y="0"/>
                  </a:moveTo>
                  <a:lnTo>
                    <a:pt x="2090684" y="0"/>
                  </a:lnTo>
                  <a:lnTo>
                    <a:pt x="2090684" y="663792"/>
                  </a:lnTo>
                  <a:lnTo>
                    <a:pt x="0" y="663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2301170" cy="42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1994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41422"/>
              <a:ext cx="2301170" cy="37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5"/>
                </a:lnSpc>
              </a:pPr>
              <a:r>
                <a:rPr lang="en-US" sz="1668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7106757" y="8974278"/>
            <a:ext cx="2447687" cy="920330"/>
          </a:xfrm>
          <a:custGeom>
            <a:avLst/>
            <a:gdLst/>
            <a:ahLst/>
            <a:cxnLst/>
            <a:rect l="l" t="t" r="r" b="b"/>
            <a:pathLst>
              <a:path w="2447687" h="920330">
                <a:moveTo>
                  <a:pt x="0" y="0"/>
                </a:moveTo>
                <a:lnTo>
                  <a:pt x="2447687" y="0"/>
                </a:lnTo>
                <a:lnTo>
                  <a:pt x="2447687" y="920330"/>
                </a:lnTo>
                <a:lnTo>
                  <a:pt x="0" y="920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028700" y="3931860"/>
            <a:ext cx="8366186" cy="340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2" lvl="1" indent="-377826" algn="just">
              <a:lnSpc>
                <a:spcPts val="4340"/>
              </a:lnSpc>
              <a:buFont typeface="Arial"/>
              <a:buChar char="•"/>
            </a:pPr>
            <a:r>
              <a:rPr lang="en-US" sz="35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Projects funded before they are ready to move</a:t>
            </a:r>
          </a:p>
          <a:p>
            <a:pPr algn="just">
              <a:lnSpc>
                <a:spcPts val="2730"/>
              </a:lnSpc>
            </a:pPr>
            <a:endParaRPr lang="en-US" sz="3500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755652" lvl="1" indent="-377826" algn="just">
              <a:lnSpc>
                <a:spcPts val="4340"/>
              </a:lnSpc>
              <a:buFont typeface="Arial"/>
              <a:buChar char="•"/>
            </a:pPr>
            <a:r>
              <a:rPr lang="en-US" sz="35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Environmental, design, or site control delays</a:t>
            </a:r>
          </a:p>
          <a:p>
            <a:pPr algn="just">
              <a:lnSpc>
                <a:spcPts val="2730"/>
              </a:lnSpc>
            </a:pPr>
            <a:endParaRPr lang="en-US" sz="3500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755652" lvl="1" indent="-377826" algn="just">
              <a:lnSpc>
                <a:spcPts val="4340"/>
              </a:lnSpc>
              <a:buFont typeface="Arial"/>
              <a:buChar char="•"/>
            </a:pPr>
            <a:r>
              <a:rPr lang="en-US" sz="35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Funds awarded but not expended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2259537"/>
            <a:ext cx="9584878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6657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COMMON CDBG PITFALL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711618">
            <a:off x="995049" y="8816272"/>
            <a:ext cx="6894380" cy="1625941"/>
            <a:chOff x="0" y="0"/>
            <a:chExt cx="3024458" cy="7132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4458" cy="713275"/>
            </a:xfrm>
            <a:custGeom>
              <a:avLst/>
              <a:gdLst/>
              <a:ahLst/>
              <a:cxnLst/>
              <a:rect l="l" t="t" r="r" b="b"/>
              <a:pathLst>
                <a:path w="3024458" h="713275">
                  <a:moveTo>
                    <a:pt x="203200" y="0"/>
                  </a:moveTo>
                  <a:lnTo>
                    <a:pt x="3024458" y="0"/>
                  </a:lnTo>
                  <a:lnTo>
                    <a:pt x="2821258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D37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821258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31261" y="-376422"/>
            <a:ext cx="4822222" cy="11369911"/>
            <a:chOff x="0" y="0"/>
            <a:chExt cx="560316" cy="13211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0316" cy="1321123"/>
            </a:xfrm>
            <a:custGeom>
              <a:avLst/>
              <a:gdLst/>
              <a:ahLst/>
              <a:cxnLst/>
              <a:rect l="l" t="t" r="r" b="b"/>
              <a:pathLst>
                <a:path w="560316" h="1321123">
                  <a:moveTo>
                    <a:pt x="357116" y="0"/>
                  </a:moveTo>
                  <a:lnTo>
                    <a:pt x="0" y="0"/>
                  </a:lnTo>
                  <a:lnTo>
                    <a:pt x="203200" y="1321123"/>
                  </a:lnTo>
                  <a:lnTo>
                    <a:pt x="560316" y="1321123"/>
                  </a:lnTo>
                  <a:lnTo>
                    <a:pt x="357116" y="0"/>
                  </a:lnTo>
                  <a:close/>
                </a:path>
              </a:pathLst>
            </a:custGeom>
            <a:blipFill>
              <a:blip r:embed="rId2"/>
              <a:stretch>
                <a:fillRect l="-75368" r="-625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817004" y="3944287"/>
            <a:ext cx="4822222" cy="11369911"/>
            <a:chOff x="0" y="0"/>
            <a:chExt cx="560316" cy="13211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0316" cy="1321123"/>
            </a:xfrm>
            <a:custGeom>
              <a:avLst/>
              <a:gdLst/>
              <a:ahLst/>
              <a:cxnLst/>
              <a:rect l="l" t="t" r="r" b="b"/>
              <a:pathLst>
                <a:path w="560316" h="1321123">
                  <a:moveTo>
                    <a:pt x="357116" y="0"/>
                  </a:moveTo>
                  <a:lnTo>
                    <a:pt x="0" y="0"/>
                  </a:lnTo>
                  <a:lnTo>
                    <a:pt x="203200" y="1321123"/>
                  </a:lnTo>
                  <a:lnTo>
                    <a:pt x="560316" y="1321123"/>
                  </a:lnTo>
                  <a:lnTo>
                    <a:pt x="357116" y="0"/>
                  </a:lnTo>
                  <a:close/>
                </a:path>
              </a:pathLst>
            </a:custGeom>
            <a:blipFill>
              <a:blip r:embed="rId2"/>
              <a:stretch>
                <a:fillRect r="-1378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6548512" y="6994052"/>
            <a:ext cx="13898056" cy="1578278"/>
            <a:chOff x="0" y="0"/>
            <a:chExt cx="5368038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2088381">
            <a:off x="14899827" y="2823637"/>
            <a:ext cx="6791151" cy="1601596"/>
            <a:chOff x="0" y="0"/>
            <a:chExt cx="3024458" cy="7132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24458" cy="713275"/>
            </a:xfrm>
            <a:custGeom>
              <a:avLst/>
              <a:gdLst/>
              <a:ahLst/>
              <a:cxnLst/>
              <a:rect l="l" t="t" r="r" b="b"/>
              <a:pathLst>
                <a:path w="3024458" h="713275">
                  <a:moveTo>
                    <a:pt x="203200" y="0"/>
                  </a:moveTo>
                  <a:lnTo>
                    <a:pt x="3024458" y="0"/>
                  </a:lnTo>
                  <a:lnTo>
                    <a:pt x="2821258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2821258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278249" y="-1199744"/>
            <a:ext cx="4822222" cy="11369911"/>
            <a:chOff x="0" y="0"/>
            <a:chExt cx="560316" cy="13211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60316" cy="1321123"/>
            </a:xfrm>
            <a:custGeom>
              <a:avLst/>
              <a:gdLst/>
              <a:ahLst/>
              <a:cxnLst/>
              <a:rect l="l" t="t" r="r" b="b"/>
              <a:pathLst>
                <a:path w="560316" h="1321123">
                  <a:moveTo>
                    <a:pt x="357116" y="0"/>
                  </a:moveTo>
                  <a:lnTo>
                    <a:pt x="0" y="0"/>
                  </a:lnTo>
                  <a:lnTo>
                    <a:pt x="203200" y="1321123"/>
                  </a:lnTo>
                  <a:lnTo>
                    <a:pt x="560316" y="1321123"/>
                  </a:lnTo>
                  <a:lnTo>
                    <a:pt x="357116" y="0"/>
                  </a:lnTo>
                  <a:close/>
                </a:path>
              </a:pathLst>
            </a:custGeom>
            <a:blipFill>
              <a:blip r:embed="rId2"/>
              <a:stretch>
                <a:fillRect l="-1378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431629" y="4665523"/>
            <a:ext cx="13689960" cy="1554646"/>
            <a:chOff x="0" y="0"/>
            <a:chExt cx="5368038" cy="609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303119" y="4767836"/>
            <a:ext cx="7825494" cy="3140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just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Staff time shifts to managing delays</a:t>
            </a:r>
          </a:p>
          <a:p>
            <a:pPr algn="just">
              <a:lnSpc>
                <a:spcPts val="2729"/>
              </a:lnSpc>
            </a:pPr>
            <a:endParaRPr lang="en-US" sz="3499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755644" lvl="1" indent="-377822" algn="just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Multiple projects stall at once</a:t>
            </a:r>
          </a:p>
          <a:p>
            <a:pPr algn="just">
              <a:lnSpc>
                <a:spcPts val="2729"/>
              </a:lnSpc>
            </a:pPr>
            <a:endParaRPr lang="en-US" sz="3499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755644" lvl="1" indent="-377822" algn="just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CDBG balances grow instead of shrinking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564754" y="2199261"/>
            <a:ext cx="7302225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6657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WHY THIS BECOMES A SERIOUS PROBLEM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785220" y="9181424"/>
            <a:ext cx="3350948" cy="537041"/>
            <a:chOff x="0" y="0"/>
            <a:chExt cx="4467931" cy="716055"/>
          </a:xfrm>
        </p:grpSpPr>
        <p:sp>
          <p:nvSpPr>
            <p:cNvPr id="23" name="Freeform 23"/>
            <p:cNvSpPr/>
            <p:nvPr/>
          </p:nvSpPr>
          <p:spPr>
            <a:xfrm>
              <a:off x="2377247" y="26132"/>
              <a:ext cx="2090684" cy="663792"/>
            </a:xfrm>
            <a:custGeom>
              <a:avLst/>
              <a:gdLst/>
              <a:ahLst/>
              <a:cxnLst/>
              <a:rect l="l" t="t" r="r" b="b"/>
              <a:pathLst>
                <a:path w="2090684" h="663792">
                  <a:moveTo>
                    <a:pt x="0" y="0"/>
                  </a:moveTo>
                  <a:lnTo>
                    <a:pt x="2090684" y="0"/>
                  </a:lnTo>
                  <a:lnTo>
                    <a:pt x="2090684" y="663792"/>
                  </a:lnTo>
                  <a:lnTo>
                    <a:pt x="0" y="663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2301170" cy="42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1994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341422"/>
              <a:ext cx="2301170" cy="37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5"/>
                </a:lnSpc>
              </a:pPr>
              <a:r>
                <a:rPr lang="en-US" sz="1668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9144000" y="8798135"/>
            <a:ext cx="2447687" cy="920330"/>
          </a:xfrm>
          <a:custGeom>
            <a:avLst/>
            <a:gdLst/>
            <a:ahLst/>
            <a:cxnLst/>
            <a:rect l="l" t="t" r="r" b="b"/>
            <a:pathLst>
              <a:path w="2447687" h="920330">
                <a:moveTo>
                  <a:pt x="0" y="0"/>
                </a:moveTo>
                <a:lnTo>
                  <a:pt x="2447687" y="0"/>
                </a:lnTo>
                <a:lnTo>
                  <a:pt x="2447687" y="920330"/>
                </a:lnTo>
                <a:lnTo>
                  <a:pt x="0" y="920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2088381">
            <a:off x="513524" y="5158326"/>
            <a:ext cx="7946576" cy="1601596"/>
            <a:chOff x="0" y="0"/>
            <a:chExt cx="3539030" cy="713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39030" cy="713275"/>
            </a:xfrm>
            <a:custGeom>
              <a:avLst/>
              <a:gdLst/>
              <a:ahLst/>
              <a:cxnLst/>
              <a:rect l="l" t="t" r="r" b="b"/>
              <a:pathLst>
                <a:path w="3539030" h="713275">
                  <a:moveTo>
                    <a:pt x="203200" y="0"/>
                  </a:moveTo>
                  <a:lnTo>
                    <a:pt x="3539030" y="0"/>
                  </a:lnTo>
                  <a:lnTo>
                    <a:pt x="3335830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3335830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8687" y="1028700"/>
            <a:ext cx="16394051" cy="8476983"/>
            <a:chOff x="0" y="0"/>
            <a:chExt cx="1178935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8935" cy="609600"/>
            </a:xfrm>
            <a:custGeom>
              <a:avLst/>
              <a:gdLst/>
              <a:ahLst/>
              <a:cxnLst/>
              <a:rect l="l" t="t" r="r" b="b"/>
              <a:pathLst>
                <a:path w="1178935" h="609600">
                  <a:moveTo>
                    <a:pt x="97573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178935" y="609600"/>
                  </a:lnTo>
                  <a:lnTo>
                    <a:pt x="975735" y="0"/>
                  </a:lnTo>
                  <a:close/>
                </a:path>
              </a:pathLst>
            </a:custGeom>
            <a:solidFill>
              <a:srgbClr val="3D37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97573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687" y="7329973"/>
            <a:ext cx="18998529" cy="1554646"/>
            <a:chOff x="0" y="0"/>
            <a:chExt cx="7449608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49608" cy="609600"/>
            </a:xfrm>
            <a:custGeom>
              <a:avLst/>
              <a:gdLst/>
              <a:ahLst/>
              <a:cxnLst/>
              <a:rect l="l" t="t" r="r" b="b"/>
              <a:pathLst>
                <a:path w="7449608" h="609600">
                  <a:moveTo>
                    <a:pt x="724640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7449608" y="609600"/>
                  </a:lnTo>
                  <a:lnTo>
                    <a:pt x="7246408" y="0"/>
                  </a:lnTo>
                  <a:close/>
                </a:path>
              </a:pathLst>
            </a:custGeom>
            <a:solidFill>
              <a:srgbClr val="E9E1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724640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267102" y="4068169"/>
            <a:ext cx="6959123" cy="253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E9E1D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•Timeliness ratio under pressure</a:t>
            </a:r>
          </a:p>
          <a:p>
            <a:pPr algn="just">
              <a:lnSpc>
                <a:spcPts val="2730"/>
              </a:lnSpc>
            </a:pPr>
            <a:endParaRPr lang="en-US" sz="3500">
              <a:solidFill>
                <a:srgbClr val="E9E1DB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E9E1D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•Limited ability to reprogram funds</a:t>
            </a:r>
          </a:p>
          <a:p>
            <a:pPr algn="l">
              <a:lnSpc>
                <a:spcPts val="2730"/>
              </a:lnSpc>
            </a:pPr>
            <a:endParaRPr lang="en-US" sz="3500">
              <a:solidFill>
                <a:srgbClr val="E9E1DB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E9E1D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•Fewer visible community outcomes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85588" y="2549441"/>
            <a:ext cx="111221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E9E1D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DIRECT IMPACT ON OUR CITY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93087" y="8030420"/>
            <a:ext cx="3350948" cy="537041"/>
            <a:chOff x="0" y="0"/>
            <a:chExt cx="4467931" cy="716055"/>
          </a:xfrm>
        </p:grpSpPr>
        <p:sp>
          <p:nvSpPr>
            <p:cNvPr id="15" name="Freeform 15"/>
            <p:cNvSpPr/>
            <p:nvPr/>
          </p:nvSpPr>
          <p:spPr>
            <a:xfrm>
              <a:off x="2377247" y="26132"/>
              <a:ext cx="2090684" cy="663792"/>
            </a:xfrm>
            <a:custGeom>
              <a:avLst/>
              <a:gdLst/>
              <a:ahLst/>
              <a:cxnLst/>
              <a:rect l="l" t="t" r="r" b="b"/>
              <a:pathLst>
                <a:path w="2090684" h="663792">
                  <a:moveTo>
                    <a:pt x="0" y="0"/>
                  </a:moveTo>
                  <a:lnTo>
                    <a:pt x="2090684" y="0"/>
                  </a:lnTo>
                  <a:lnTo>
                    <a:pt x="2090684" y="663792"/>
                  </a:lnTo>
                  <a:lnTo>
                    <a:pt x="0" y="663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301170" cy="42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1994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41422"/>
              <a:ext cx="2301170" cy="37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5"/>
                </a:lnSpc>
              </a:pPr>
              <a:r>
                <a:rPr lang="en-US" sz="1668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7651868" y="7647131"/>
            <a:ext cx="2447687" cy="920330"/>
          </a:xfrm>
          <a:custGeom>
            <a:avLst/>
            <a:gdLst/>
            <a:ahLst/>
            <a:cxnLst/>
            <a:rect l="l" t="t" r="r" b="b"/>
            <a:pathLst>
              <a:path w="2447687" h="920330">
                <a:moveTo>
                  <a:pt x="0" y="0"/>
                </a:moveTo>
                <a:lnTo>
                  <a:pt x="2447687" y="0"/>
                </a:lnTo>
                <a:lnTo>
                  <a:pt x="2447687" y="920330"/>
                </a:lnTo>
                <a:lnTo>
                  <a:pt x="0" y="920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96" b="-829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930038" y="2329678"/>
            <a:ext cx="28056400" cy="5462703"/>
            <a:chOff x="0" y="0"/>
            <a:chExt cx="2017602" cy="3928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17602" cy="392836"/>
            </a:xfrm>
            <a:custGeom>
              <a:avLst/>
              <a:gdLst/>
              <a:ahLst/>
              <a:cxnLst/>
              <a:rect l="l" t="t" r="r" b="b"/>
              <a:pathLst>
                <a:path w="2017602" h="392836">
                  <a:moveTo>
                    <a:pt x="1814402" y="0"/>
                  </a:moveTo>
                  <a:lnTo>
                    <a:pt x="0" y="0"/>
                  </a:lnTo>
                  <a:lnTo>
                    <a:pt x="203200" y="392836"/>
                  </a:lnTo>
                  <a:lnTo>
                    <a:pt x="2017602" y="392836"/>
                  </a:lnTo>
                  <a:lnTo>
                    <a:pt x="1814402" y="0"/>
                  </a:lnTo>
                  <a:close/>
                </a:path>
              </a:pathLst>
            </a:custGeom>
            <a:solidFill>
              <a:srgbClr val="E9E1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1814402" cy="430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8711618">
            <a:off x="3805212" y="5898680"/>
            <a:ext cx="3155655" cy="1625941"/>
            <a:chOff x="0" y="0"/>
            <a:chExt cx="1384337" cy="713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4337" cy="713275"/>
            </a:xfrm>
            <a:custGeom>
              <a:avLst/>
              <a:gdLst/>
              <a:ahLst/>
              <a:cxnLst/>
              <a:rect l="l" t="t" r="r" b="b"/>
              <a:pathLst>
                <a:path w="1384337" h="713275">
                  <a:moveTo>
                    <a:pt x="203200" y="0"/>
                  </a:moveTo>
                  <a:lnTo>
                    <a:pt x="1384337" y="0"/>
                  </a:lnTo>
                  <a:lnTo>
                    <a:pt x="1181137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D37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1181137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-1241921" y="3041123"/>
            <a:ext cx="9305625" cy="4204754"/>
            <a:chOff x="0" y="0"/>
            <a:chExt cx="1081264" cy="488570"/>
          </a:xfrm>
        </p:grpSpPr>
        <p:sp>
          <p:nvSpPr>
            <p:cNvPr id="10" name="Freeform 10"/>
            <p:cNvSpPr/>
            <p:nvPr/>
          </p:nvSpPr>
          <p:spPr>
            <a:xfrm rot="-5400000">
              <a:off x="296347" y="-296347"/>
              <a:ext cx="488570" cy="1081264"/>
            </a:xfrm>
            <a:custGeom>
              <a:avLst/>
              <a:gdLst/>
              <a:ahLst/>
              <a:cxnLst/>
              <a:rect l="l" t="t" r="r" b="b"/>
              <a:pathLst>
                <a:path w="488570" h="1081264">
                  <a:moveTo>
                    <a:pt x="488570" y="878064"/>
                  </a:moveTo>
                  <a:lnTo>
                    <a:pt x="488570" y="0"/>
                  </a:lnTo>
                  <a:lnTo>
                    <a:pt x="0" y="203200"/>
                  </a:lnTo>
                  <a:lnTo>
                    <a:pt x="0" y="1081264"/>
                  </a:lnTo>
                  <a:lnTo>
                    <a:pt x="488570" y="878064"/>
                  </a:lnTo>
                  <a:close/>
                </a:path>
              </a:pathLst>
            </a:custGeom>
            <a:blipFill>
              <a:blip r:embed="rId3"/>
              <a:stretch>
                <a:fillRect l="-26682" r="-210769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-7142619" y="5143500"/>
            <a:ext cx="13898056" cy="1578278"/>
            <a:chOff x="0" y="0"/>
            <a:chExt cx="5368038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CFA3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-2726437" y="-4425512"/>
            <a:ext cx="9305625" cy="4204754"/>
            <a:chOff x="0" y="0"/>
            <a:chExt cx="1081264" cy="488570"/>
          </a:xfrm>
        </p:grpSpPr>
        <p:sp>
          <p:nvSpPr>
            <p:cNvPr id="15" name="Freeform 15"/>
            <p:cNvSpPr/>
            <p:nvPr/>
          </p:nvSpPr>
          <p:spPr>
            <a:xfrm rot="-5400000">
              <a:off x="296347" y="-296347"/>
              <a:ext cx="488570" cy="1081264"/>
            </a:xfrm>
            <a:custGeom>
              <a:avLst/>
              <a:gdLst/>
              <a:ahLst/>
              <a:cxnLst/>
              <a:rect l="l" t="t" r="r" b="b"/>
              <a:pathLst>
                <a:path w="488570" h="1081264">
                  <a:moveTo>
                    <a:pt x="488570" y="878064"/>
                  </a:moveTo>
                  <a:lnTo>
                    <a:pt x="488570" y="0"/>
                  </a:lnTo>
                  <a:lnTo>
                    <a:pt x="0" y="203200"/>
                  </a:lnTo>
                  <a:lnTo>
                    <a:pt x="0" y="1081264"/>
                  </a:lnTo>
                  <a:lnTo>
                    <a:pt x="488570" y="878064"/>
                  </a:lnTo>
                  <a:close/>
                </a:path>
              </a:pathLst>
            </a:custGeom>
            <a:blipFill>
              <a:blip r:embed="rId3"/>
              <a:stretch>
                <a:fillRect r="-23745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860456" y="10342817"/>
            <a:ext cx="9305625" cy="4204754"/>
            <a:chOff x="0" y="0"/>
            <a:chExt cx="1081264" cy="488570"/>
          </a:xfrm>
        </p:grpSpPr>
        <p:sp>
          <p:nvSpPr>
            <p:cNvPr id="17" name="Freeform 17"/>
            <p:cNvSpPr/>
            <p:nvPr/>
          </p:nvSpPr>
          <p:spPr>
            <a:xfrm rot="-5400000">
              <a:off x="296347" y="-296347"/>
              <a:ext cx="488570" cy="1081264"/>
            </a:xfrm>
            <a:custGeom>
              <a:avLst/>
              <a:gdLst/>
              <a:ahLst/>
              <a:cxnLst/>
              <a:rect l="l" t="t" r="r" b="b"/>
              <a:pathLst>
                <a:path w="488570" h="1081264">
                  <a:moveTo>
                    <a:pt x="488570" y="878064"/>
                  </a:moveTo>
                  <a:lnTo>
                    <a:pt x="488570" y="0"/>
                  </a:lnTo>
                  <a:lnTo>
                    <a:pt x="0" y="203200"/>
                  </a:lnTo>
                  <a:lnTo>
                    <a:pt x="0" y="1081264"/>
                  </a:lnTo>
                  <a:lnTo>
                    <a:pt x="488570" y="878064"/>
                  </a:lnTo>
                  <a:close/>
                </a:path>
              </a:pathLst>
            </a:custGeom>
            <a:blipFill>
              <a:blip r:embed="rId3"/>
              <a:stretch>
                <a:fillRect l="-93576" r="-14387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238892" y="3976359"/>
            <a:ext cx="9741588" cy="314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•Good projects are not always ready projects</a:t>
            </a:r>
          </a:p>
          <a:p>
            <a:pPr algn="l">
              <a:lnSpc>
                <a:spcPts val="2730"/>
              </a:lnSpc>
            </a:pPr>
            <a:endParaRPr lang="en-US" sz="3500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•Funding decisions must align with implementation capacity</a:t>
            </a:r>
          </a:p>
          <a:p>
            <a:pPr algn="l">
              <a:lnSpc>
                <a:spcPts val="2730"/>
              </a:lnSpc>
            </a:pPr>
            <a:endParaRPr lang="en-US" sz="3500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•Timeliness is a systems issue, not a spending issue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60073" y="2870179"/>
            <a:ext cx="1029922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6657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REALIZATION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754822" y="8489995"/>
            <a:ext cx="3350948" cy="537041"/>
            <a:chOff x="0" y="0"/>
            <a:chExt cx="4467931" cy="716055"/>
          </a:xfrm>
        </p:grpSpPr>
        <p:sp>
          <p:nvSpPr>
            <p:cNvPr id="21" name="Freeform 21"/>
            <p:cNvSpPr/>
            <p:nvPr/>
          </p:nvSpPr>
          <p:spPr>
            <a:xfrm>
              <a:off x="2377247" y="26132"/>
              <a:ext cx="2090684" cy="663792"/>
            </a:xfrm>
            <a:custGeom>
              <a:avLst/>
              <a:gdLst/>
              <a:ahLst/>
              <a:cxnLst/>
              <a:rect l="l" t="t" r="r" b="b"/>
              <a:pathLst>
                <a:path w="2090684" h="663792">
                  <a:moveTo>
                    <a:pt x="0" y="0"/>
                  </a:moveTo>
                  <a:lnTo>
                    <a:pt x="2090684" y="0"/>
                  </a:lnTo>
                  <a:lnTo>
                    <a:pt x="2090684" y="663792"/>
                  </a:lnTo>
                  <a:lnTo>
                    <a:pt x="0" y="663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2301170" cy="42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1994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41422"/>
              <a:ext cx="2301170" cy="37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5"/>
                </a:lnSpc>
              </a:pPr>
              <a:r>
                <a:rPr lang="en-US" sz="1668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9113602" y="8106706"/>
            <a:ext cx="2447687" cy="920330"/>
          </a:xfrm>
          <a:custGeom>
            <a:avLst/>
            <a:gdLst/>
            <a:ahLst/>
            <a:cxnLst/>
            <a:rect l="l" t="t" r="r" b="b"/>
            <a:pathLst>
              <a:path w="2447687" h="920330">
                <a:moveTo>
                  <a:pt x="0" y="0"/>
                </a:moveTo>
                <a:lnTo>
                  <a:pt x="2447687" y="0"/>
                </a:lnTo>
                <a:lnTo>
                  <a:pt x="2447687" y="920330"/>
                </a:lnTo>
                <a:lnTo>
                  <a:pt x="0" y="920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088381">
            <a:off x="8326003" y="4918073"/>
            <a:ext cx="6791151" cy="1601596"/>
            <a:chOff x="0" y="0"/>
            <a:chExt cx="3024458" cy="7132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4458" cy="713275"/>
            </a:xfrm>
            <a:custGeom>
              <a:avLst/>
              <a:gdLst/>
              <a:ahLst/>
              <a:cxnLst/>
              <a:rect l="l" t="t" r="r" b="b"/>
              <a:pathLst>
                <a:path w="3024458" h="713275">
                  <a:moveTo>
                    <a:pt x="203200" y="0"/>
                  </a:moveTo>
                  <a:lnTo>
                    <a:pt x="3024458" y="0"/>
                  </a:lnTo>
                  <a:lnTo>
                    <a:pt x="2821258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821258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0988801" y="1086435"/>
            <a:ext cx="6032466" cy="7804385"/>
            <a:chOff x="0" y="0"/>
            <a:chExt cx="700940" cy="906828"/>
          </a:xfrm>
        </p:grpSpPr>
        <p:sp>
          <p:nvSpPr>
            <p:cNvPr id="6" name="Freeform 6"/>
            <p:cNvSpPr/>
            <p:nvPr/>
          </p:nvSpPr>
          <p:spPr>
            <a:xfrm rot="-5400000">
              <a:off x="-102944" y="102944"/>
              <a:ext cx="906828" cy="700940"/>
            </a:xfrm>
            <a:custGeom>
              <a:avLst/>
              <a:gdLst/>
              <a:ahLst/>
              <a:cxnLst/>
              <a:rect l="l" t="t" r="r" b="b"/>
              <a:pathLst>
                <a:path w="906828" h="700940">
                  <a:moveTo>
                    <a:pt x="906828" y="497740"/>
                  </a:moveTo>
                  <a:lnTo>
                    <a:pt x="906828" y="0"/>
                  </a:lnTo>
                  <a:lnTo>
                    <a:pt x="0" y="203200"/>
                  </a:lnTo>
                  <a:lnTo>
                    <a:pt x="0" y="700940"/>
                  </a:lnTo>
                  <a:lnTo>
                    <a:pt x="906828" y="497740"/>
                  </a:lnTo>
                  <a:close/>
                </a:path>
              </a:pathLst>
            </a:custGeom>
            <a:blipFill>
              <a:blip r:embed="rId2"/>
              <a:stretch>
                <a:fillRect l="-404" t="-12067" r="-49688" b="-1730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2607538" y="-4174702"/>
            <a:ext cx="6032466" cy="7804385"/>
            <a:chOff x="0" y="0"/>
            <a:chExt cx="700940" cy="906828"/>
          </a:xfrm>
        </p:grpSpPr>
        <p:sp>
          <p:nvSpPr>
            <p:cNvPr id="8" name="Freeform 8"/>
            <p:cNvSpPr/>
            <p:nvPr/>
          </p:nvSpPr>
          <p:spPr>
            <a:xfrm rot="-5400000">
              <a:off x="-102944" y="102944"/>
              <a:ext cx="906828" cy="700940"/>
            </a:xfrm>
            <a:custGeom>
              <a:avLst/>
              <a:gdLst/>
              <a:ahLst/>
              <a:cxnLst/>
              <a:rect l="l" t="t" r="r" b="b"/>
              <a:pathLst>
                <a:path w="906828" h="700940">
                  <a:moveTo>
                    <a:pt x="906828" y="497740"/>
                  </a:moveTo>
                  <a:lnTo>
                    <a:pt x="906828" y="0"/>
                  </a:lnTo>
                  <a:lnTo>
                    <a:pt x="0" y="203200"/>
                  </a:lnTo>
                  <a:lnTo>
                    <a:pt x="0" y="700940"/>
                  </a:lnTo>
                  <a:lnTo>
                    <a:pt x="906828" y="497740"/>
                  </a:lnTo>
                  <a:close/>
                </a:path>
              </a:pathLst>
            </a:custGeom>
            <a:blipFill>
              <a:blip r:embed="rId2"/>
              <a:stretch>
                <a:fillRect l="-607" t="-785" r="-49486" b="-2858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57805" y="6759959"/>
            <a:ext cx="13689960" cy="1554646"/>
            <a:chOff x="0" y="0"/>
            <a:chExt cx="5368038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CFA3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16261966" y="5356107"/>
            <a:ext cx="6032466" cy="7804385"/>
            <a:chOff x="0" y="0"/>
            <a:chExt cx="700940" cy="906828"/>
          </a:xfrm>
        </p:grpSpPr>
        <p:sp>
          <p:nvSpPr>
            <p:cNvPr id="13" name="Freeform 13"/>
            <p:cNvSpPr/>
            <p:nvPr/>
          </p:nvSpPr>
          <p:spPr>
            <a:xfrm rot="-5400000">
              <a:off x="-102944" y="102944"/>
              <a:ext cx="906828" cy="700940"/>
            </a:xfrm>
            <a:custGeom>
              <a:avLst/>
              <a:gdLst/>
              <a:ahLst/>
              <a:cxnLst/>
              <a:rect l="l" t="t" r="r" b="b"/>
              <a:pathLst>
                <a:path w="906828" h="700940">
                  <a:moveTo>
                    <a:pt x="906828" y="497740"/>
                  </a:moveTo>
                  <a:lnTo>
                    <a:pt x="906828" y="0"/>
                  </a:lnTo>
                  <a:lnTo>
                    <a:pt x="0" y="203200"/>
                  </a:lnTo>
                  <a:lnTo>
                    <a:pt x="0" y="700940"/>
                  </a:lnTo>
                  <a:lnTo>
                    <a:pt x="906828" y="497740"/>
                  </a:lnTo>
                  <a:close/>
                </a:path>
              </a:pathLst>
            </a:custGeom>
            <a:blipFill>
              <a:blip r:embed="rId2"/>
              <a:stretch>
                <a:fillRect t="-11001" r="-50093" b="-1837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8711618">
            <a:off x="13258" y="9631219"/>
            <a:ext cx="5561336" cy="1311561"/>
            <a:chOff x="0" y="0"/>
            <a:chExt cx="3024458" cy="7132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24458" cy="713275"/>
            </a:xfrm>
            <a:custGeom>
              <a:avLst/>
              <a:gdLst/>
              <a:ahLst/>
              <a:cxnLst/>
              <a:rect l="l" t="t" r="r" b="b"/>
              <a:pathLst>
                <a:path w="3024458" h="713275">
                  <a:moveTo>
                    <a:pt x="203200" y="0"/>
                  </a:moveTo>
                  <a:lnTo>
                    <a:pt x="3024458" y="0"/>
                  </a:lnTo>
                  <a:lnTo>
                    <a:pt x="2821258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821258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-6071738" y="8161329"/>
            <a:ext cx="11210834" cy="1273114"/>
            <a:chOff x="0" y="0"/>
            <a:chExt cx="5368038" cy="609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CFA3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747977" y="9357567"/>
            <a:ext cx="3350948" cy="537041"/>
            <a:chOff x="0" y="0"/>
            <a:chExt cx="4467931" cy="716055"/>
          </a:xfrm>
        </p:grpSpPr>
        <p:sp>
          <p:nvSpPr>
            <p:cNvPr id="21" name="Freeform 21"/>
            <p:cNvSpPr/>
            <p:nvPr/>
          </p:nvSpPr>
          <p:spPr>
            <a:xfrm>
              <a:off x="2377247" y="26132"/>
              <a:ext cx="2090684" cy="663792"/>
            </a:xfrm>
            <a:custGeom>
              <a:avLst/>
              <a:gdLst/>
              <a:ahLst/>
              <a:cxnLst/>
              <a:rect l="l" t="t" r="r" b="b"/>
              <a:pathLst>
                <a:path w="2090684" h="663792">
                  <a:moveTo>
                    <a:pt x="0" y="0"/>
                  </a:moveTo>
                  <a:lnTo>
                    <a:pt x="2090684" y="0"/>
                  </a:lnTo>
                  <a:lnTo>
                    <a:pt x="2090684" y="663792"/>
                  </a:lnTo>
                  <a:lnTo>
                    <a:pt x="0" y="663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2301170" cy="42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1994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41422"/>
              <a:ext cx="2301170" cy="37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5"/>
                </a:lnSpc>
              </a:pPr>
              <a:r>
                <a:rPr lang="en-US" sz="1668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7106757" y="8974278"/>
            <a:ext cx="2447687" cy="920330"/>
          </a:xfrm>
          <a:custGeom>
            <a:avLst/>
            <a:gdLst/>
            <a:ahLst/>
            <a:cxnLst/>
            <a:rect l="l" t="t" r="r" b="b"/>
            <a:pathLst>
              <a:path w="2447687" h="920330">
                <a:moveTo>
                  <a:pt x="0" y="0"/>
                </a:moveTo>
                <a:lnTo>
                  <a:pt x="2447687" y="0"/>
                </a:lnTo>
                <a:lnTo>
                  <a:pt x="2447687" y="920330"/>
                </a:lnTo>
                <a:lnTo>
                  <a:pt x="0" y="920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923445" y="4545745"/>
            <a:ext cx="8366186" cy="285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2" lvl="1" indent="-377826" algn="just">
              <a:lnSpc>
                <a:spcPts val="4340"/>
              </a:lnSpc>
              <a:buFont typeface="Arial"/>
              <a:buChar char="•"/>
            </a:pPr>
            <a:r>
              <a:rPr lang="en-US" sz="3500" dirty="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Projects advance when benchmarks are met</a:t>
            </a:r>
          </a:p>
          <a:p>
            <a:pPr algn="just">
              <a:lnSpc>
                <a:spcPts val="2730"/>
              </a:lnSpc>
            </a:pPr>
            <a:endParaRPr lang="en-US" sz="3500" dirty="0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755652" lvl="1" indent="-377826" algn="just">
              <a:lnSpc>
                <a:spcPts val="4340"/>
              </a:lnSpc>
              <a:buFont typeface="Arial"/>
              <a:buChar char="•"/>
            </a:pPr>
            <a:r>
              <a:rPr lang="en-US" sz="3500" dirty="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First ready project is first funded</a:t>
            </a:r>
          </a:p>
          <a:p>
            <a:pPr algn="just">
              <a:lnSpc>
                <a:spcPts val="2730"/>
              </a:lnSpc>
            </a:pPr>
            <a:endParaRPr lang="en-US" sz="3500" dirty="0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755652" lvl="1" indent="-377826" algn="just">
              <a:lnSpc>
                <a:spcPts val="4340"/>
              </a:lnSpc>
              <a:buFont typeface="Arial"/>
              <a:buChar char="•"/>
            </a:pPr>
            <a:r>
              <a:rPr lang="en-US" sz="3500" dirty="0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Continuous flow of implementation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2416236"/>
            <a:ext cx="10548795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6657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FIRST‑READY, FIRST‑OUT MODEL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711618">
            <a:off x="995049" y="8816272"/>
            <a:ext cx="6894380" cy="1625941"/>
            <a:chOff x="0" y="0"/>
            <a:chExt cx="3024458" cy="7132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4458" cy="713275"/>
            </a:xfrm>
            <a:custGeom>
              <a:avLst/>
              <a:gdLst/>
              <a:ahLst/>
              <a:cxnLst/>
              <a:rect l="l" t="t" r="r" b="b"/>
              <a:pathLst>
                <a:path w="3024458" h="713275">
                  <a:moveTo>
                    <a:pt x="203200" y="0"/>
                  </a:moveTo>
                  <a:lnTo>
                    <a:pt x="3024458" y="0"/>
                  </a:lnTo>
                  <a:lnTo>
                    <a:pt x="2821258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D37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821258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31261" y="-376422"/>
            <a:ext cx="4822222" cy="11369911"/>
            <a:chOff x="0" y="0"/>
            <a:chExt cx="560316" cy="13211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0316" cy="1321123"/>
            </a:xfrm>
            <a:custGeom>
              <a:avLst/>
              <a:gdLst/>
              <a:ahLst/>
              <a:cxnLst/>
              <a:rect l="l" t="t" r="r" b="b"/>
              <a:pathLst>
                <a:path w="560316" h="1321123">
                  <a:moveTo>
                    <a:pt x="357116" y="0"/>
                  </a:moveTo>
                  <a:lnTo>
                    <a:pt x="0" y="0"/>
                  </a:lnTo>
                  <a:lnTo>
                    <a:pt x="203200" y="1321123"/>
                  </a:lnTo>
                  <a:lnTo>
                    <a:pt x="560316" y="1321123"/>
                  </a:lnTo>
                  <a:lnTo>
                    <a:pt x="357116" y="0"/>
                  </a:lnTo>
                  <a:close/>
                </a:path>
              </a:pathLst>
            </a:custGeom>
            <a:blipFill>
              <a:blip r:embed="rId2"/>
              <a:stretch>
                <a:fillRect l="-75368" r="-625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817004" y="3944287"/>
            <a:ext cx="4822222" cy="11369911"/>
            <a:chOff x="0" y="0"/>
            <a:chExt cx="560316" cy="13211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0316" cy="1321123"/>
            </a:xfrm>
            <a:custGeom>
              <a:avLst/>
              <a:gdLst/>
              <a:ahLst/>
              <a:cxnLst/>
              <a:rect l="l" t="t" r="r" b="b"/>
              <a:pathLst>
                <a:path w="560316" h="1321123">
                  <a:moveTo>
                    <a:pt x="357116" y="0"/>
                  </a:moveTo>
                  <a:lnTo>
                    <a:pt x="0" y="0"/>
                  </a:lnTo>
                  <a:lnTo>
                    <a:pt x="203200" y="1321123"/>
                  </a:lnTo>
                  <a:lnTo>
                    <a:pt x="560316" y="1321123"/>
                  </a:lnTo>
                  <a:lnTo>
                    <a:pt x="357116" y="0"/>
                  </a:lnTo>
                  <a:close/>
                </a:path>
              </a:pathLst>
            </a:custGeom>
            <a:blipFill>
              <a:blip r:embed="rId2"/>
              <a:stretch>
                <a:fillRect r="-1378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6548512" y="6994052"/>
            <a:ext cx="13898056" cy="1578278"/>
            <a:chOff x="0" y="0"/>
            <a:chExt cx="5368038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2088381">
            <a:off x="14899827" y="2823637"/>
            <a:ext cx="6791151" cy="1601596"/>
            <a:chOff x="0" y="0"/>
            <a:chExt cx="3024458" cy="7132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24458" cy="713275"/>
            </a:xfrm>
            <a:custGeom>
              <a:avLst/>
              <a:gdLst/>
              <a:ahLst/>
              <a:cxnLst/>
              <a:rect l="l" t="t" r="r" b="b"/>
              <a:pathLst>
                <a:path w="3024458" h="713275">
                  <a:moveTo>
                    <a:pt x="203200" y="0"/>
                  </a:moveTo>
                  <a:lnTo>
                    <a:pt x="3024458" y="0"/>
                  </a:lnTo>
                  <a:lnTo>
                    <a:pt x="2821258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2821258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278249" y="-1199744"/>
            <a:ext cx="4822222" cy="11369911"/>
            <a:chOff x="0" y="0"/>
            <a:chExt cx="560316" cy="13211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60316" cy="1321123"/>
            </a:xfrm>
            <a:custGeom>
              <a:avLst/>
              <a:gdLst/>
              <a:ahLst/>
              <a:cxnLst/>
              <a:rect l="l" t="t" r="r" b="b"/>
              <a:pathLst>
                <a:path w="560316" h="1321123">
                  <a:moveTo>
                    <a:pt x="357116" y="0"/>
                  </a:moveTo>
                  <a:lnTo>
                    <a:pt x="0" y="0"/>
                  </a:lnTo>
                  <a:lnTo>
                    <a:pt x="203200" y="1321123"/>
                  </a:lnTo>
                  <a:lnTo>
                    <a:pt x="560316" y="1321123"/>
                  </a:lnTo>
                  <a:lnTo>
                    <a:pt x="357116" y="0"/>
                  </a:lnTo>
                  <a:close/>
                </a:path>
              </a:pathLst>
            </a:custGeom>
            <a:blipFill>
              <a:blip r:embed="rId2"/>
              <a:stretch>
                <a:fillRect l="-1378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431629" y="4665523"/>
            <a:ext cx="13689960" cy="1554646"/>
            <a:chOff x="0" y="0"/>
            <a:chExt cx="5368038" cy="609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68038" cy="609600"/>
            </a:xfrm>
            <a:custGeom>
              <a:avLst/>
              <a:gdLst/>
              <a:ahLst/>
              <a:cxnLst/>
              <a:rect l="l" t="t" r="r" b="b"/>
              <a:pathLst>
                <a:path w="5368038" h="609600">
                  <a:moveTo>
                    <a:pt x="516483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368038" y="609600"/>
                  </a:lnTo>
                  <a:lnTo>
                    <a:pt x="51648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51648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303119" y="4767836"/>
            <a:ext cx="7825494" cy="3140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Projects not ready are not rejected</a:t>
            </a:r>
          </a:p>
          <a:p>
            <a:pPr algn="l">
              <a:lnSpc>
                <a:spcPts val="2729"/>
              </a:lnSpc>
            </a:pPr>
            <a:endParaRPr lang="en-US" sz="3499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They enter a structured readiness pipeline</a:t>
            </a:r>
          </a:p>
          <a:p>
            <a:pPr algn="l">
              <a:lnSpc>
                <a:spcPts val="2729"/>
              </a:lnSpc>
            </a:pPr>
            <a:endParaRPr lang="en-US" sz="3499">
              <a:solidFill>
                <a:srgbClr val="66574D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66574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Funding follows readiness, not hope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473121" y="3085086"/>
            <a:ext cx="748549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6657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PROJECT PIPELINE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785220" y="9181424"/>
            <a:ext cx="3350948" cy="537041"/>
            <a:chOff x="0" y="0"/>
            <a:chExt cx="4467931" cy="716055"/>
          </a:xfrm>
        </p:grpSpPr>
        <p:sp>
          <p:nvSpPr>
            <p:cNvPr id="23" name="Freeform 23"/>
            <p:cNvSpPr/>
            <p:nvPr/>
          </p:nvSpPr>
          <p:spPr>
            <a:xfrm>
              <a:off x="2377247" y="26132"/>
              <a:ext cx="2090684" cy="663792"/>
            </a:xfrm>
            <a:custGeom>
              <a:avLst/>
              <a:gdLst/>
              <a:ahLst/>
              <a:cxnLst/>
              <a:rect l="l" t="t" r="r" b="b"/>
              <a:pathLst>
                <a:path w="2090684" h="663792">
                  <a:moveTo>
                    <a:pt x="0" y="0"/>
                  </a:moveTo>
                  <a:lnTo>
                    <a:pt x="2090684" y="0"/>
                  </a:lnTo>
                  <a:lnTo>
                    <a:pt x="2090684" y="663792"/>
                  </a:lnTo>
                  <a:lnTo>
                    <a:pt x="0" y="663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2301170" cy="42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1994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341422"/>
              <a:ext cx="2301170" cy="37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5"/>
                </a:lnSpc>
              </a:pPr>
              <a:r>
                <a:rPr lang="en-US" sz="1668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9144000" y="8798135"/>
            <a:ext cx="2447687" cy="920330"/>
          </a:xfrm>
          <a:custGeom>
            <a:avLst/>
            <a:gdLst/>
            <a:ahLst/>
            <a:cxnLst/>
            <a:rect l="l" t="t" r="r" b="b"/>
            <a:pathLst>
              <a:path w="2447687" h="920330">
                <a:moveTo>
                  <a:pt x="0" y="0"/>
                </a:moveTo>
                <a:lnTo>
                  <a:pt x="2447687" y="0"/>
                </a:lnTo>
                <a:lnTo>
                  <a:pt x="2447687" y="920330"/>
                </a:lnTo>
                <a:lnTo>
                  <a:pt x="0" y="920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2088381">
            <a:off x="513524" y="5158326"/>
            <a:ext cx="7946576" cy="1601596"/>
            <a:chOff x="0" y="0"/>
            <a:chExt cx="3539030" cy="713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39030" cy="713275"/>
            </a:xfrm>
            <a:custGeom>
              <a:avLst/>
              <a:gdLst/>
              <a:ahLst/>
              <a:cxnLst/>
              <a:rect l="l" t="t" r="r" b="b"/>
              <a:pathLst>
                <a:path w="3539030" h="713275">
                  <a:moveTo>
                    <a:pt x="203200" y="0"/>
                  </a:moveTo>
                  <a:lnTo>
                    <a:pt x="3539030" y="0"/>
                  </a:lnTo>
                  <a:lnTo>
                    <a:pt x="3335830" y="713275"/>
                  </a:lnTo>
                  <a:lnTo>
                    <a:pt x="0" y="713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657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3335830" cy="75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8687" y="1028700"/>
            <a:ext cx="16394051" cy="8476983"/>
            <a:chOff x="0" y="0"/>
            <a:chExt cx="1178935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8935" cy="609600"/>
            </a:xfrm>
            <a:custGeom>
              <a:avLst/>
              <a:gdLst/>
              <a:ahLst/>
              <a:cxnLst/>
              <a:rect l="l" t="t" r="r" b="b"/>
              <a:pathLst>
                <a:path w="1178935" h="609600">
                  <a:moveTo>
                    <a:pt x="97573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178935" y="609600"/>
                  </a:lnTo>
                  <a:lnTo>
                    <a:pt x="975735" y="0"/>
                  </a:lnTo>
                  <a:close/>
                </a:path>
              </a:pathLst>
            </a:custGeom>
            <a:solidFill>
              <a:srgbClr val="3D37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97573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687" y="7329973"/>
            <a:ext cx="18998529" cy="1554646"/>
            <a:chOff x="0" y="0"/>
            <a:chExt cx="7449608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49608" cy="609600"/>
            </a:xfrm>
            <a:custGeom>
              <a:avLst/>
              <a:gdLst/>
              <a:ahLst/>
              <a:cxnLst/>
              <a:rect l="l" t="t" r="r" b="b"/>
              <a:pathLst>
                <a:path w="7449608" h="609600">
                  <a:moveTo>
                    <a:pt x="724640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7449608" y="609600"/>
                  </a:lnTo>
                  <a:lnTo>
                    <a:pt x="7246408" y="0"/>
                  </a:lnTo>
                  <a:close/>
                </a:path>
              </a:pathLst>
            </a:custGeom>
            <a:solidFill>
              <a:srgbClr val="E9E1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724640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267102" y="4068169"/>
            <a:ext cx="7543794" cy="253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E9E1D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•Defined readiness benchmarks</a:t>
            </a:r>
          </a:p>
          <a:p>
            <a:pPr algn="l">
              <a:lnSpc>
                <a:spcPts val="2730"/>
              </a:lnSpc>
            </a:pPr>
            <a:endParaRPr lang="en-US" sz="3500">
              <a:solidFill>
                <a:srgbClr val="E9E1DB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E9E1D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•Standardized pre‑award requirements</a:t>
            </a:r>
          </a:p>
          <a:p>
            <a:pPr algn="l">
              <a:lnSpc>
                <a:spcPts val="2730"/>
              </a:lnSpc>
            </a:pPr>
            <a:endParaRPr lang="en-US" sz="3500">
              <a:solidFill>
                <a:srgbClr val="E9E1DB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E9E1D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•Intentional sequencing of projects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08109" y="2809700"/>
            <a:ext cx="13855881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E9E1D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BUILDING A STRATEGIC FUNDING SYSTEM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93087" y="8030420"/>
            <a:ext cx="3350948" cy="537041"/>
            <a:chOff x="0" y="0"/>
            <a:chExt cx="4467931" cy="716055"/>
          </a:xfrm>
        </p:grpSpPr>
        <p:sp>
          <p:nvSpPr>
            <p:cNvPr id="15" name="Freeform 15"/>
            <p:cNvSpPr/>
            <p:nvPr/>
          </p:nvSpPr>
          <p:spPr>
            <a:xfrm>
              <a:off x="2377247" y="26132"/>
              <a:ext cx="2090684" cy="663792"/>
            </a:xfrm>
            <a:custGeom>
              <a:avLst/>
              <a:gdLst/>
              <a:ahLst/>
              <a:cxnLst/>
              <a:rect l="l" t="t" r="r" b="b"/>
              <a:pathLst>
                <a:path w="2090684" h="663792">
                  <a:moveTo>
                    <a:pt x="0" y="0"/>
                  </a:moveTo>
                  <a:lnTo>
                    <a:pt x="2090684" y="0"/>
                  </a:lnTo>
                  <a:lnTo>
                    <a:pt x="2090684" y="663792"/>
                  </a:lnTo>
                  <a:lnTo>
                    <a:pt x="0" y="663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301170" cy="42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2"/>
                </a:lnSpc>
              </a:pPr>
              <a:r>
                <a:rPr lang="en-US" sz="1994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41422"/>
              <a:ext cx="2301170" cy="374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5"/>
                </a:lnSpc>
              </a:pPr>
              <a:r>
                <a:rPr lang="en-US" sz="1668" b="1">
                  <a:solidFill>
                    <a:srgbClr val="66574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7651868" y="7647131"/>
            <a:ext cx="2447687" cy="920330"/>
          </a:xfrm>
          <a:custGeom>
            <a:avLst/>
            <a:gdLst/>
            <a:ahLst/>
            <a:cxnLst/>
            <a:rect l="l" t="t" r="r" b="b"/>
            <a:pathLst>
              <a:path w="2447687" h="920330">
                <a:moveTo>
                  <a:pt x="0" y="0"/>
                </a:moveTo>
                <a:lnTo>
                  <a:pt x="2447687" y="0"/>
                </a:lnTo>
                <a:lnTo>
                  <a:pt x="2447687" y="920330"/>
                </a:lnTo>
                <a:lnTo>
                  <a:pt x="0" y="920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</Words>
  <Application>Microsoft Office PowerPoint</Application>
  <PresentationFormat>Custom</PresentationFormat>
  <Paragraphs>94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League Spartan</vt:lpstr>
      <vt:lpstr>Calibri</vt:lpstr>
      <vt:lpstr>Arial</vt:lpstr>
      <vt:lpstr>Maharlika</vt:lpstr>
      <vt:lpstr>Garet Bold</vt:lpstr>
      <vt:lpstr>Glacial Indifference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Bottle Necks &amp; Breakthroughs - NCDA2026</dc:title>
  <cp:lastModifiedBy>Emma Kimbrel</cp:lastModifiedBy>
  <cp:revision>2</cp:revision>
  <dcterms:created xsi:type="dcterms:W3CDTF">2006-08-16T00:00:00Z</dcterms:created>
  <dcterms:modified xsi:type="dcterms:W3CDTF">2026-02-02T14:20:49Z</dcterms:modified>
  <dc:identifier>DAG_EKxcyEI</dc:identifier>
</cp:coreProperties>
</file>